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handoutMasterIdLst>
    <p:handoutMasterId r:id="rId12"/>
  </p:handoutMasterIdLst>
  <p:sldIdLst>
    <p:sldId id="369" r:id="rId2"/>
    <p:sldId id="371" r:id="rId3"/>
    <p:sldId id="372" r:id="rId4"/>
    <p:sldId id="335" r:id="rId5"/>
    <p:sldId id="370" r:id="rId6"/>
    <p:sldId id="345" r:id="rId7"/>
    <p:sldId id="337" r:id="rId8"/>
    <p:sldId id="363" r:id="rId9"/>
    <p:sldId id="346"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(203)</a:t>
            </a:r>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4/8/2020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(203)</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4/8/2020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2</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3E2EAC6F-A6F4-4F97-BF50-C8B83877A858}"/>
              </a:ext>
            </a:extLst>
          </p:cNvPr>
          <p:cNvSpPr>
            <a:spLocks noGrp="1"/>
          </p:cNvSpPr>
          <p:nvPr>
            <p:ph type="dt" idx="1"/>
          </p:nvPr>
        </p:nvSpPr>
        <p:spPr/>
        <p:txBody>
          <a:bodyPr/>
          <a:lstStyle/>
          <a:p>
            <a:r>
              <a:rPr lang="en-US"/>
              <a:t>4/8/2020 pm</a:t>
            </a:r>
          </a:p>
        </p:txBody>
      </p:sp>
      <p:sp>
        <p:nvSpPr>
          <p:cNvPr id="6" name="Footer Placeholder 5">
            <a:extLst>
              <a:ext uri="{FF2B5EF4-FFF2-40B4-BE49-F238E27FC236}">
                <a16:creationId xmlns:a16="http://schemas.microsoft.com/office/drawing/2014/main" id="{9B11CC38-EC47-4713-A3B6-D43B8C65BB1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06BD73F-5C72-4EA9-98E3-7838C93B1D8E}"/>
              </a:ext>
            </a:extLst>
          </p:cNvPr>
          <p:cNvSpPr>
            <a:spLocks noGrp="1"/>
          </p:cNvSpPr>
          <p:nvPr>
            <p:ph type="hdr" sz="quarter"/>
          </p:nvPr>
        </p:nvSpPr>
        <p:spPr/>
        <p:txBody>
          <a:bodyPr/>
          <a:lstStyle/>
          <a:p>
            <a:r>
              <a:rPr lang="en-US"/>
              <a:t>Class - The Life Of Christ (203)</a:t>
            </a:r>
          </a:p>
        </p:txBody>
      </p:sp>
    </p:spTree>
    <p:extLst>
      <p:ext uri="{BB962C8B-B14F-4D97-AF65-F5344CB8AC3E}">
        <p14:creationId xmlns:p14="http://schemas.microsoft.com/office/powerpoint/2010/main" val="2288010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think of the Old Law as a law of commandments - Ephesians 2:15</a:t>
            </a:r>
          </a:p>
          <a:p>
            <a:r>
              <a:rPr lang="en-US" dirty="0"/>
              <a:t>What about the law of Christ? </a:t>
            </a:r>
          </a:p>
          <a:p>
            <a:r>
              <a:rPr lang="en-US" dirty="0"/>
              <a:t>Note vs. Ps. 119:172 with vs. 160</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3</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CB39591C-60E0-42A5-8872-3641DA2C7718}"/>
              </a:ext>
            </a:extLst>
          </p:cNvPr>
          <p:cNvSpPr>
            <a:spLocks noGrp="1"/>
          </p:cNvSpPr>
          <p:nvPr>
            <p:ph type="dt" idx="1"/>
          </p:nvPr>
        </p:nvSpPr>
        <p:spPr/>
        <p:txBody>
          <a:bodyPr/>
          <a:lstStyle/>
          <a:p>
            <a:r>
              <a:rPr lang="en-US"/>
              <a:t>4/8/2020 pm</a:t>
            </a:r>
          </a:p>
        </p:txBody>
      </p:sp>
      <p:sp>
        <p:nvSpPr>
          <p:cNvPr id="6" name="Footer Placeholder 5">
            <a:extLst>
              <a:ext uri="{FF2B5EF4-FFF2-40B4-BE49-F238E27FC236}">
                <a16:creationId xmlns:a16="http://schemas.microsoft.com/office/drawing/2014/main" id="{01C3E541-F8F2-4D15-A3E5-E038E4FA162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446BAE2D-B2D9-4C58-855B-327A4E39F8E8}"/>
              </a:ext>
            </a:extLst>
          </p:cNvPr>
          <p:cNvSpPr>
            <a:spLocks noGrp="1"/>
          </p:cNvSpPr>
          <p:nvPr>
            <p:ph type="hdr" sz="quarter"/>
          </p:nvPr>
        </p:nvSpPr>
        <p:spPr/>
        <p:txBody>
          <a:bodyPr/>
          <a:lstStyle/>
          <a:p>
            <a:r>
              <a:rPr lang="en-US"/>
              <a:t>Class - The Life Of Christ (203)</a:t>
            </a:r>
          </a:p>
        </p:txBody>
      </p:sp>
    </p:spTree>
    <p:extLst>
      <p:ext uri="{BB962C8B-B14F-4D97-AF65-F5344CB8AC3E}">
        <p14:creationId xmlns:p14="http://schemas.microsoft.com/office/powerpoint/2010/main" val="1155526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i="1" dirty="0"/>
              <a:t>“</a:t>
            </a:r>
            <a:r>
              <a:rPr lang="en-US" b="1" i="1" dirty="0"/>
              <a:t>See to it that no one takes you captive </a:t>
            </a:r>
            <a:r>
              <a:rPr lang="en-US" i="1" dirty="0"/>
              <a:t>through philosophy and empty deception, according </a:t>
            </a:r>
            <a:r>
              <a:rPr lang="en-US" b="1" i="1" dirty="0"/>
              <a:t>to the tradition of men… </a:t>
            </a:r>
            <a:r>
              <a:rPr lang="en-US" i="1" dirty="0"/>
              <a:t>rather than according to Christ.”</a:t>
            </a:r>
            <a:r>
              <a:rPr lang="en-US" dirty="0"/>
              <a:t> (Colossians 2:8)</a:t>
            </a:r>
          </a:p>
          <a:p>
            <a:r>
              <a:rPr lang="en-US" i="1" dirty="0"/>
              <a:t>“I was advancing in Judaism beyond many of my contemporaries among my countrymen, </a:t>
            </a:r>
            <a:r>
              <a:rPr lang="en-US" b="1" i="1" dirty="0"/>
              <a:t>being more extremely zealous for my ancestral traditions</a:t>
            </a:r>
            <a:r>
              <a:rPr lang="en-US" i="1" dirty="0"/>
              <a:t>.”</a:t>
            </a:r>
            <a:r>
              <a:rPr lang="en-US" dirty="0"/>
              <a:t> (Galatians 1:14)</a:t>
            </a:r>
          </a:p>
          <a:p>
            <a:r>
              <a:rPr lang="en-US" dirty="0"/>
              <a:t>Don’t become an expert at setting aside God’s word..</a:t>
            </a:r>
          </a:p>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4</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48A904A5-47F3-4FE3-A261-F869DF4F620C}"/>
              </a:ext>
            </a:extLst>
          </p:cNvPr>
          <p:cNvSpPr>
            <a:spLocks noGrp="1"/>
          </p:cNvSpPr>
          <p:nvPr>
            <p:ph type="dt" idx="1"/>
          </p:nvPr>
        </p:nvSpPr>
        <p:spPr/>
        <p:txBody>
          <a:bodyPr/>
          <a:lstStyle/>
          <a:p>
            <a:r>
              <a:rPr lang="en-US"/>
              <a:t>4/8/2020 pm</a:t>
            </a:r>
          </a:p>
        </p:txBody>
      </p:sp>
      <p:sp>
        <p:nvSpPr>
          <p:cNvPr id="6" name="Footer Placeholder 5">
            <a:extLst>
              <a:ext uri="{FF2B5EF4-FFF2-40B4-BE49-F238E27FC236}">
                <a16:creationId xmlns:a16="http://schemas.microsoft.com/office/drawing/2014/main" id="{FDD91627-CDE9-43B1-9B65-21B846802C2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46B86AE-82EB-45C9-9B93-C5B10228391D}"/>
              </a:ext>
            </a:extLst>
          </p:cNvPr>
          <p:cNvSpPr>
            <a:spLocks noGrp="1"/>
          </p:cNvSpPr>
          <p:nvPr>
            <p:ph type="hdr" sz="quarter"/>
          </p:nvPr>
        </p:nvSpPr>
        <p:spPr/>
        <p:txBody>
          <a:bodyPr/>
          <a:lstStyle/>
          <a:p>
            <a:r>
              <a:rPr lang="en-US"/>
              <a:t>Class - The Life Of Christ (203)</a:t>
            </a:r>
          </a:p>
        </p:txBody>
      </p:sp>
    </p:spTree>
    <p:extLst>
      <p:ext uri="{BB962C8B-B14F-4D97-AF65-F5344CB8AC3E}">
        <p14:creationId xmlns:p14="http://schemas.microsoft.com/office/powerpoint/2010/main" val="4092862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Like the word “</a:t>
            </a:r>
            <a:r>
              <a:rPr lang="en-US" dirty="0" err="1"/>
              <a:t>epithumeo</a:t>
            </a:r>
            <a:r>
              <a:rPr lang="en-US" dirty="0"/>
              <a:t>” or “lust”, </a:t>
            </a:r>
            <a:r>
              <a:rPr lang="en-US" dirty="0" err="1"/>
              <a:t>i</a:t>
            </a:r>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5</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3F19A661-F03B-45F6-A3B1-8E2136876040}"/>
              </a:ext>
            </a:extLst>
          </p:cNvPr>
          <p:cNvSpPr>
            <a:spLocks noGrp="1"/>
          </p:cNvSpPr>
          <p:nvPr>
            <p:ph type="dt" idx="1"/>
          </p:nvPr>
        </p:nvSpPr>
        <p:spPr/>
        <p:txBody>
          <a:bodyPr/>
          <a:lstStyle/>
          <a:p>
            <a:r>
              <a:rPr lang="en-US"/>
              <a:t>4/8/2020 pm</a:t>
            </a:r>
          </a:p>
        </p:txBody>
      </p:sp>
      <p:sp>
        <p:nvSpPr>
          <p:cNvPr id="6" name="Footer Placeholder 5">
            <a:extLst>
              <a:ext uri="{FF2B5EF4-FFF2-40B4-BE49-F238E27FC236}">
                <a16:creationId xmlns:a16="http://schemas.microsoft.com/office/drawing/2014/main" id="{C29F839B-E8EB-416C-96E1-24C63B3B2D3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ACB5520-08EC-4B13-96A6-DF7505401205}"/>
              </a:ext>
            </a:extLst>
          </p:cNvPr>
          <p:cNvSpPr>
            <a:spLocks noGrp="1"/>
          </p:cNvSpPr>
          <p:nvPr>
            <p:ph type="hdr" sz="quarter"/>
          </p:nvPr>
        </p:nvSpPr>
        <p:spPr/>
        <p:txBody>
          <a:bodyPr/>
          <a:lstStyle/>
          <a:p>
            <a:r>
              <a:rPr lang="en-US"/>
              <a:t>Class - The Life Of Christ (203)</a:t>
            </a:r>
          </a:p>
        </p:txBody>
      </p:sp>
    </p:spTree>
    <p:extLst>
      <p:ext uri="{BB962C8B-B14F-4D97-AF65-F5344CB8AC3E}">
        <p14:creationId xmlns:p14="http://schemas.microsoft.com/office/powerpoint/2010/main" val="3006003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6</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F05C2A48-ED2E-4888-BBB9-0213F6829D99}"/>
              </a:ext>
            </a:extLst>
          </p:cNvPr>
          <p:cNvSpPr>
            <a:spLocks noGrp="1"/>
          </p:cNvSpPr>
          <p:nvPr>
            <p:ph type="dt" idx="1"/>
          </p:nvPr>
        </p:nvSpPr>
        <p:spPr/>
        <p:txBody>
          <a:bodyPr/>
          <a:lstStyle/>
          <a:p>
            <a:r>
              <a:rPr lang="en-US"/>
              <a:t>4/8/2020 pm</a:t>
            </a:r>
          </a:p>
        </p:txBody>
      </p:sp>
      <p:sp>
        <p:nvSpPr>
          <p:cNvPr id="6" name="Footer Placeholder 5">
            <a:extLst>
              <a:ext uri="{FF2B5EF4-FFF2-40B4-BE49-F238E27FC236}">
                <a16:creationId xmlns:a16="http://schemas.microsoft.com/office/drawing/2014/main" id="{4E1184F3-FB29-4CED-83FA-B5B6060B895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A781E17-F161-45F9-8225-BD1DAB2352BF}"/>
              </a:ext>
            </a:extLst>
          </p:cNvPr>
          <p:cNvSpPr>
            <a:spLocks noGrp="1"/>
          </p:cNvSpPr>
          <p:nvPr>
            <p:ph type="hdr" sz="quarter"/>
          </p:nvPr>
        </p:nvSpPr>
        <p:spPr/>
        <p:txBody>
          <a:bodyPr/>
          <a:lstStyle/>
          <a:p>
            <a:r>
              <a:rPr lang="en-US"/>
              <a:t>Class - The Life Of Christ (203)</a:t>
            </a:r>
          </a:p>
        </p:txBody>
      </p:sp>
    </p:spTree>
    <p:extLst>
      <p:ext uri="{BB962C8B-B14F-4D97-AF65-F5344CB8AC3E}">
        <p14:creationId xmlns:p14="http://schemas.microsoft.com/office/powerpoint/2010/main" val="1832480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 </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7</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A7CF0C06-002A-466E-9762-5F914FE87D3C}"/>
              </a:ext>
            </a:extLst>
          </p:cNvPr>
          <p:cNvSpPr>
            <a:spLocks noGrp="1"/>
          </p:cNvSpPr>
          <p:nvPr>
            <p:ph type="dt" idx="1"/>
          </p:nvPr>
        </p:nvSpPr>
        <p:spPr/>
        <p:txBody>
          <a:bodyPr/>
          <a:lstStyle/>
          <a:p>
            <a:r>
              <a:rPr lang="en-US"/>
              <a:t>4/8/2020 pm</a:t>
            </a:r>
          </a:p>
        </p:txBody>
      </p:sp>
      <p:sp>
        <p:nvSpPr>
          <p:cNvPr id="6" name="Footer Placeholder 5">
            <a:extLst>
              <a:ext uri="{FF2B5EF4-FFF2-40B4-BE49-F238E27FC236}">
                <a16:creationId xmlns:a16="http://schemas.microsoft.com/office/drawing/2014/main" id="{4036F0C7-0A92-485F-8EEA-30E5F4DE85B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9F4A0D7-1037-4B64-A04F-A4453259E373}"/>
              </a:ext>
            </a:extLst>
          </p:cNvPr>
          <p:cNvSpPr>
            <a:spLocks noGrp="1"/>
          </p:cNvSpPr>
          <p:nvPr>
            <p:ph type="hdr" sz="quarter"/>
          </p:nvPr>
        </p:nvSpPr>
        <p:spPr/>
        <p:txBody>
          <a:bodyPr/>
          <a:lstStyle/>
          <a:p>
            <a:r>
              <a:rPr lang="en-US"/>
              <a:t>Class - The Life Of Christ (203)</a:t>
            </a:r>
          </a:p>
        </p:txBody>
      </p:sp>
    </p:spTree>
    <p:extLst>
      <p:ext uri="{BB962C8B-B14F-4D97-AF65-F5344CB8AC3E}">
        <p14:creationId xmlns:p14="http://schemas.microsoft.com/office/powerpoint/2010/main" val="3802891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 Seeking to be non-traditional just to bring change? </a:t>
            </a:r>
          </a:p>
          <a:p>
            <a:pPr defTabSz="948507">
              <a:defRPr/>
            </a:pPr>
            <a:r>
              <a:rPr lang="en-US" dirty="0"/>
              <a:t>Wednesday night study? 2 Gospel meetings a year? Song book or projected on screen?</a:t>
            </a:r>
          </a:p>
          <a:p>
            <a:pPr defTabSz="948507">
              <a:defRPr/>
            </a:pPr>
            <a:r>
              <a:rPr lang="en-US" sz="1100" dirty="0"/>
              <a:t>When change is needed, it is to be because we have learned that the will of God demands it, or because it is most expedient in doing the will of God (1 Cor. 10:23-24, for edification, not seeking our own good but each other), not because we are drawn to the personality and whims of people who are “given to change”.</a:t>
            </a:r>
          </a:p>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8</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4E04F71D-7DDB-429B-AA92-A37B491F47D5}"/>
              </a:ext>
            </a:extLst>
          </p:cNvPr>
          <p:cNvSpPr>
            <a:spLocks noGrp="1"/>
          </p:cNvSpPr>
          <p:nvPr>
            <p:ph type="dt" idx="1"/>
          </p:nvPr>
        </p:nvSpPr>
        <p:spPr/>
        <p:txBody>
          <a:bodyPr/>
          <a:lstStyle/>
          <a:p>
            <a:r>
              <a:rPr lang="en-US"/>
              <a:t>4/8/2020 pm</a:t>
            </a:r>
          </a:p>
        </p:txBody>
      </p:sp>
      <p:sp>
        <p:nvSpPr>
          <p:cNvPr id="6" name="Footer Placeholder 5">
            <a:extLst>
              <a:ext uri="{FF2B5EF4-FFF2-40B4-BE49-F238E27FC236}">
                <a16:creationId xmlns:a16="http://schemas.microsoft.com/office/drawing/2014/main" id="{568631CB-EDA0-49C3-80EB-B96F802E5DB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F55C750-768A-44A6-9CB1-3001A3E50F30}"/>
              </a:ext>
            </a:extLst>
          </p:cNvPr>
          <p:cNvSpPr>
            <a:spLocks noGrp="1"/>
          </p:cNvSpPr>
          <p:nvPr>
            <p:ph type="hdr" sz="quarter"/>
          </p:nvPr>
        </p:nvSpPr>
        <p:spPr/>
        <p:txBody>
          <a:bodyPr/>
          <a:lstStyle/>
          <a:p>
            <a:r>
              <a:rPr lang="en-US"/>
              <a:t>Class - The Life Of Christ (203)</a:t>
            </a:r>
          </a:p>
        </p:txBody>
      </p:sp>
    </p:spTree>
    <p:extLst>
      <p:ext uri="{BB962C8B-B14F-4D97-AF65-F5344CB8AC3E}">
        <p14:creationId xmlns:p14="http://schemas.microsoft.com/office/powerpoint/2010/main" val="661805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 </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9</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6A652ED0-715F-45B8-A756-90393D003F6D}"/>
              </a:ext>
            </a:extLst>
          </p:cNvPr>
          <p:cNvSpPr>
            <a:spLocks noGrp="1"/>
          </p:cNvSpPr>
          <p:nvPr>
            <p:ph type="dt" idx="1"/>
          </p:nvPr>
        </p:nvSpPr>
        <p:spPr/>
        <p:txBody>
          <a:bodyPr/>
          <a:lstStyle/>
          <a:p>
            <a:r>
              <a:rPr lang="en-US"/>
              <a:t>4/8/2020 pm</a:t>
            </a:r>
          </a:p>
        </p:txBody>
      </p:sp>
      <p:sp>
        <p:nvSpPr>
          <p:cNvPr id="6" name="Footer Placeholder 5">
            <a:extLst>
              <a:ext uri="{FF2B5EF4-FFF2-40B4-BE49-F238E27FC236}">
                <a16:creationId xmlns:a16="http://schemas.microsoft.com/office/drawing/2014/main" id="{4CC5BF2E-20E3-4319-8FF4-722518E4931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FF962EC-18EB-4614-A79D-49B461153E06}"/>
              </a:ext>
            </a:extLst>
          </p:cNvPr>
          <p:cNvSpPr>
            <a:spLocks noGrp="1"/>
          </p:cNvSpPr>
          <p:nvPr>
            <p:ph type="hdr" sz="quarter"/>
          </p:nvPr>
        </p:nvSpPr>
        <p:spPr/>
        <p:txBody>
          <a:bodyPr/>
          <a:lstStyle/>
          <a:p>
            <a:r>
              <a:rPr lang="en-US"/>
              <a:t>Class - The Life Of Christ (203)</a:t>
            </a:r>
          </a:p>
        </p:txBody>
      </p:sp>
    </p:spTree>
    <p:extLst>
      <p:ext uri="{BB962C8B-B14F-4D97-AF65-F5344CB8AC3E}">
        <p14:creationId xmlns:p14="http://schemas.microsoft.com/office/powerpoint/2010/main" val="638939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495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4/8/2020</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266686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4/8/2020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137512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4/8/2020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23832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4/8/2020</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93293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22313" y="1371602"/>
            <a:ext cx="7772400" cy="2505075"/>
          </a:xfrm>
        </p:spPr>
        <p:txBody>
          <a:bodyPr anchor="b"/>
          <a:lstStyle>
            <a:lvl1pPr algn="ctr" defTabSz="685800" rtl="0" eaLnBrk="1" latinLnBrk="0" hangingPunct="1">
              <a:lnSpc>
                <a:spcPct val="100000"/>
              </a:lnSpc>
              <a:spcBef>
                <a:spcPct val="0"/>
              </a:spcBef>
              <a:buNone/>
              <a:defRPr lang="en-US" sz="36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4/8/2020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93543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4/8/2020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44654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72584" y="2212850"/>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t>4/8/2020</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181017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
            <a:ext cx="82296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t>4/8/2020</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022169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t>4/8/2020</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37372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4/8/2020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772994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4/8/2020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982031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a:solidFill>
                <a:schemeClr val="tx1">
                  <a:lumMod val="65000"/>
                  <a:lumOff val="35000"/>
                </a:schemeClr>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lumMod val="65000"/>
                  <a:lumOff val="35000"/>
                </a:schemeClr>
              </a:solidFill>
            </a:endParaRPr>
          </a:p>
        </p:txBody>
      </p:sp>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9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900">
                <a:solidFill>
                  <a:schemeClr val="tx1"/>
                </a:solidFill>
                <a:latin typeface="Century Gothic" pitchFamily="34" charset="0"/>
              </a:defRPr>
            </a:lvl1pPr>
          </a:lstStyle>
          <a:p>
            <a:fld id="{349BF3EA-1A78-4F07-BDC0-C8A1BD461199}" type="datetimeFigureOut">
              <a:rPr lang="en-US" smtClean="0"/>
              <a:pPr/>
              <a:t>4/8/2020</a:t>
            </a:fld>
            <a:endParaRPr lang="en-US" dirty="0"/>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9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40008267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685800" rtl="0" eaLnBrk="1" latinLnBrk="0" hangingPunct="1">
        <a:lnSpc>
          <a:spcPts val="3600"/>
        </a:lnSpc>
        <a:spcBef>
          <a:spcPct val="0"/>
        </a:spcBef>
        <a:buNone/>
        <a:defRPr sz="3600" kern="1200">
          <a:solidFill>
            <a:schemeClr val="tx2"/>
          </a:solidFill>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9018"/>
            <a:ext cx="7772400" cy="1408078"/>
          </a:xfrm>
        </p:spPr>
        <p:txBody>
          <a:bodyPr>
            <a:spAutoFit/>
          </a:bodyPr>
          <a:lstStyle/>
          <a:p>
            <a:r>
              <a:rPr lang="en-US" dirty="0">
                <a:solidFill>
                  <a:schemeClr val="tx1"/>
                </a:solidFill>
              </a:rPr>
              <a:t>The Life of Jesus Christ</a:t>
            </a:r>
            <a:br>
              <a:rPr lang="en-US" dirty="0">
                <a:solidFill>
                  <a:schemeClr val="tx1"/>
                </a:solidFill>
              </a:rPr>
            </a:br>
            <a:r>
              <a:rPr lang="en-US" sz="3600" dirty="0">
                <a:solidFill>
                  <a:schemeClr val="tx1"/>
                </a:solidFill>
              </a:rPr>
              <a:t>Lesson 11 – In Galilee And Beyond</a:t>
            </a:r>
            <a:endParaRPr lang="en-US" dirty="0">
              <a:solidFill>
                <a:schemeClr val="tx1"/>
              </a:solidFill>
            </a:endParaRPr>
          </a:p>
        </p:txBody>
      </p:sp>
      <p:sp>
        <p:nvSpPr>
          <p:cNvPr id="3" name="Content Placeholder 2"/>
          <p:cNvSpPr>
            <a:spLocks noGrp="1"/>
          </p:cNvSpPr>
          <p:nvPr>
            <p:ph type="subTitle" idx="1"/>
          </p:nvPr>
        </p:nvSpPr>
        <p:spPr>
          <a:xfrm>
            <a:off x="1371600" y="3995305"/>
            <a:ext cx="6400800" cy="1938992"/>
          </a:xfrm>
        </p:spPr>
        <p:txBody>
          <a:bodyPr>
            <a:spAutoFit/>
          </a:bodyPr>
          <a:lstStyle/>
          <a:p>
            <a:r>
              <a:rPr lang="en-US" sz="2400" dirty="0"/>
              <a:t>April 8, 2020</a:t>
            </a:r>
          </a:p>
          <a:p>
            <a:endParaRPr lang="en-US" sz="2400" dirty="0"/>
          </a:p>
          <a:p>
            <a:r>
              <a:rPr lang="en-US" sz="3000" dirty="0"/>
              <a:t>Traditions and Purity – </a:t>
            </a:r>
          </a:p>
          <a:p>
            <a:r>
              <a:rPr lang="en-US" sz="2600" dirty="0"/>
              <a:t>Matthew 15:1-21; Mark 7:1-24</a:t>
            </a:r>
          </a:p>
        </p:txBody>
      </p:sp>
    </p:spTree>
    <p:extLst>
      <p:ext uri="{BB962C8B-B14F-4D97-AF65-F5344CB8AC3E}">
        <p14:creationId xmlns:p14="http://schemas.microsoft.com/office/powerpoint/2010/main" val="2996757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328" y="278374"/>
            <a:ext cx="8686800" cy="968535"/>
          </a:xfrm>
        </p:spPr>
        <p:txBody>
          <a:bodyPr wrap="square">
            <a:spAutoFit/>
          </a:bodyPr>
          <a:lstStyle/>
          <a:p>
            <a:r>
              <a:rPr lang="en-US" sz="3200" b="1" i="1" dirty="0">
                <a:solidFill>
                  <a:schemeClr val="tx1"/>
                </a:solidFill>
              </a:rPr>
              <a:t>Divine Commands versus Human Traditions</a:t>
            </a:r>
            <a:br>
              <a:rPr lang="en-US" dirty="0">
                <a:solidFill>
                  <a:schemeClr val="tx1"/>
                </a:solidFill>
              </a:rPr>
            </a:br>
            <a:r>
              <a:rPr lang="en-US" sz="2400" dirty="0">
                <a:solidFill>
                  <a:schemeClr val="tx1"/>
                </a:solidFill>
              </a:rPr>
              <a:t>Matthew 15:1-21; Mark 7:1-24</a:t>
            </a:r>
            <a:endParaRPr lang="en-US" dirty="0">
              <a:solidFill>
                <a:schemeClr val="tx1"/>
              </a:solidFill>
            </a:endParaRPr>
          </a:p>
        </p:txBody>
      </p:sp>
      <p:sp>
        <p:nvSpPr>
          <p:cNvPr id="3" name="Content Placeholder 2"/>
          <p:cNvSpPr>
            <a:spLocks noGrp="1"/>
          </p:cNvSpPr>
          <p:nvPr>
            <p:ph idx="1"/>
          </p:nvPr>
        </p:nvSpPr>
        <p:spPr>
          <a:xfrm>
            <a:off x="173422" y="2076450"/>
            <a:ext cx="8804324" cy="2689967"/>
          </a:xfrm>
        </p:spPr>
        <p:txBody>
          <a:bodyPr>
            <a:spAutoFit/>
          </a:bodyPr>
          <a:lstStyle/>
          <a:p>
            <a:pPr marL="0" indent="0" algn="ctr">
              <a:buNone/>
            </a:pPr>
            <a:r>
              <a:rPr lang="en-US" sz="3600" dirty="0"/>
              <a:t>The</a:t>
            </a:r>
            <a:r>
              <a:rPr lang="en-US" sz="3600" i="1" dirty="0"/>
              <a:t> “</a:t>
            </a:r>
            <a:r>
              <a:rPr lang="en-US" sz="3600" b="1" i="1" dirty="0"/>
              <a:t>doctrines of men</a:t>
            </a:r>
            <a:r>
              <a:rPr lang="en-US" sz="3600" i="1" dirty="0"/>
              <a:t>”</a:t>
            </a:r>
            <a:br>
              <a:rPr lang="en-US" sz="3200" dirty="0"/>
            </a:br>
            <a:r>
              <a:rPr lang="en-US" sz="2800" dirty="0"/>
              <a:t>(Matthew 15:9; 1 Timothy 1:3; cf. Titus 1:13-16)</a:t>
            </a:r>
            <a:endParaRPr lang="en-US" sz="3200" dirty="0"/>
          </a:p>
          <a:p>
            <a:pPr marL="0" indent="0" algn="ctr">
              <a:buNone/>
            </a:pPr>
            <a:r>
              <a:rPr lang="en-US" sz="2800" dirty="0"/>
              <a:t>versus</a:t>
            </a:r>
          </a:p>
          <a:p>
            <a:pPr marL="0" indent="0" algn="ctr">
              <a:buNone/>
            </a:pPr>
            <a:r>
              <a:rPr lang="en-US" sz="3600" dirty="0"/>
              <a:t>The </a:t>
            </a:r>
            <a:r>
              <a:rPr lang="en-US" sz="3600" i="1" dirty="0"/>
              <a:t>“</a:t>
            </a:r>
            <a:r>
              <a:rPr lang="en-US" sz="3600" b="1" i="1" dirty="0"/>
              <a:t>teaching (doctrine</a:t>
            </a:r>
            <a:r>
              <a:rPr lang="en-US" sz="3600" i="1" dirty="0"/>
              <a:t>; </a:t>
            </a:r>
            <a:r>
              <a:rPr lang="en-US" sz="3600" dirty="0"/>
              <a:t>KJV</a:t>
            </a:r>
            <a:r>
              <a:rPr lang="en-US" sz="3600" i="1" dirty="0"/>
              <a:t>) </a:t>
            </a:r>
            <a:r>
              <a:rPr lang="en-US" sz="3600" b="1" i="1" dirty="0"/>
              <a:t>of the Lord</a:t>
            </a:r>
            <a:r>
              <a:rPr lang="en-US" sz="3600" i="1" dirty="0"/>
              <a:t>”</a:t>
            </a:r>
            <a:r>
              <a:rPr lang="en-US" sz="3600" dirty="0"/>
              <a:t> </a:t>
            </a:r>
            <a:br>
              <a:rPr lang="en-US" sz="3200" dirty="0"/>
            </a:br>
            <a:r>
              <a:rPr lang="en-US" sz="2800" dirty="0"/>
              <a:t>(Acts 13:12; cf. 1 Timothy 6:3; Titus 2:1, 10)</a:t>
            </a:r>
          </a:p>
        </p:txBody>
      </p:sp>
    </p:spTree>
    <p:extLst>
      <p:ext uri="{BB962C8B-B14F-4D97-AF65-F5344CB8AC3E}">
        <p14:creationId xmlns:p14="http://schemas.microsoft.com/office/powerpoint/2010/main" val="1332049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87928"/>
            <a:ext cx="8804324" cy="4370427"/>
          </a:xfrm>
        </p:spPr>
        <p:txBody>
          <a:bodyPr>
            <a:spAutoFit/>
          </a:bodyPr>
          <a:lstStyle/>
          <a:p>
            <a:r>
              <a:rPr lang="en-US" sz="3200" dirty="0"/>
              <a:t>“</a:t>
            </a:r>
            <a:r>
              <a:rPr lang="en-US" sz="3200" b="1" i="1" dirty="0"/>
              <a:t>Doctrine</a:t>
            </a:r>
            <a:r>
              <a:rPr lang="en-US" sz="3200" dirty="0"/>
              <a:t>” </a:t>
            </a:r>
            <a:r>
              <a:rPr lang="en-US" dirty="0"/>
              <a:t>(singular) </a:t>
            </a:r>
            <a:r>
              <a:rPr lang="en-US" sz="2800" dirty="0"/>
              <a:t>and </a:t>
            </a:r>
            <a:r>
              <a:rPr lang="en-US" sz="3200" dirty="0"/>
              <a:t>“</a:t>
            </a:r>
            <a:r>
              <a:rPr lang="en-US" sz="3200" b="1" i="1" dirty="0"/>
              <a:t>commands</a:t>
            </a:r>
            <a:r>
              <a:rPr lang="en-US" sz="3200" dirty="0"/>
              <a:t>” </a:t>
            </a:r>
            <a:r>
              <a:rPr lang="en-US" dirty="0"/>
              <a:t>(plural)</a:t>
            </a:r>
          </a:p>
          <a:p>
            <a:pPr marL="0" indent="0">
              <a:buNone/>
            </a:pPr>
            <a:r>
              <a:rPr lang="en-US" sz="3000" dirty="0"/>
              <a:t>First, we need to establish that the gospel of Jesus Christ contains </a:t>
            </a:r>
            <a:r>
              <a:rPr lang="en-US" sz="3000" i="1" dirty="0"/>
              <a:t>“</a:t>
            </a:r>
            <a:r>
              <a:rPr lang="en-US" sz="3000" b="1" i="1" dirty="0"/>
              <a:t>commandments</a:t>
            </a:r>
            <a:r>
              <a:rPr lang="en-US" sz="3000" i="1" dirty="0"/>
              <a:t>.”</a:t>
            </a:r>
            <a:br>
              <a:rPr lang="en-US" sz="3000" dirty="0"/>
            </a:br>
            <a:r>
              <a:rPr lang="en-US" sz="2400" dirty="0"/>
              <a:t>(John 14:15, 21; 15:10; 1 Thessalonians 4:1-2; 1 John 2:3-5; 5:2-3)</a:t>
            </a:r>
          </a:p>
          <a:p>
            <a:pPr marL="0" indent="0">
              <a:buNone/>
            </a:pPr>
            <a:r>
              <a:rPr lang="en-US" sz="3000" dirty="0"/>
              <a:t>What do we call the sum of God’s commandments?</a:t>
            </a:r>
            <a:br>
              <a:rPr lang="en-US" sz="3000" dirty="0"/>
            </a:br>
            <a:r>
              <a:rPr lang="en-US" sz="3000" i="1" dirty="0"/>
              <a:t>“</a:t>
            </a:r>
            <a:r>
              <a:rPr lang="en-US" sz="3000" b="1" i="1" dirty="0"/>
              <a:t>The sum of Your word is truth </a:t>
            </a:r>
            <a:r>
              <a:rPr lang="en-US" sz="3000" i="1" dirty="0"/>
              <a:t>and ev</a:t>
            </a:r>
            <a:r>
              <a:rPr lang="en-US" sz="3000" b="1" i="1" dirty="0"/>
              <a:t>ery one of your righteous ordinances</a:t>
            </a:r>
            <a:r>
              <a:rPr lang="en-US" sz="3000" i="1" dirty="0"/>
              <a:t> is everlasting.”</a:t>
            </a:r>
            <a:r>
              <a:rPr lang="en-US" sz="3000" dirty="0"/>
              <a:t> </a:t>
            </a:r>
            <a:br>
              <a:rPr lang="en-US" sz="3000" dirty="0"/>
            </a:br>
            <a:r>
              <a:rPr lang="en-US" sz="3000" dirty="0"/>
              <a:t>(Psalms 119:160)</a:t>
            </a:r>
          </a:p>
        </p:txBody>
      </p:sp>
      <p:sp>
        <p:nvSpPr>
          <p:cNvPr id="6" name="Title 1">
            <a:extLst>
              <a:ext uri="{FF2B5EF4-FFF2-40B4-BE49-F238E27FC236}">
                <a16:creationId xmlns:a16="http://schemas.microsoft.com/office/drawing/2014/main" id="{E4CF94B3-6C33-41B0-A819-0A713AF43735}"/>
              </a:ext>
            </a:extLst>
          </p:cNvPr>
          <p:cNvSpPr>
            <a:spLocks noGrp="1"/>
          </p:cNvSpPr>
          <p:nvPr>
            <p:ph type="title"/>
          </p:nvPr>
        </p:nvSpPr>
        <p:spPr>
          <a:xfrm>
            <a:off x="238328" y="278374"/>
            <a:ext cx="8686800" cy="968535"/>
          </a:xfrm>
        </p:spPr>
        <p:txBody>
          <a:bodyPr wrap="square">
            <a:spAutoFit/>
          </a:bodyPr>
          <a:lstStyle/>
          <a:p>
            <a:r>
              <a:rPr lang="en-US" sz="3200" b="1" i="1" dirty="0">
                <a:solidFill>
                  <a:schemeClr val="tx1"/>
                </a:solidFill>
              </a:rPr>
              <a:t>Divine Commands versus Human Traditions</a:t>
            </a:r>
            <a:br>
              <a:rPr lang="en-US" dirty="0">
                <a:solidFill>
                  <a:schemeClr val="tx1"/>
                </a:solidFill>
              </a:rPr>
            </a:br>
            <a:r>
              <a:rPr lang="en-US" sz="2400" dirty="0">
                <a:solidFill>
                  <a:schemeClr val="tx1"/>
                </a:solidFill>
              </a:rPr>
              <a:t>Matthew 15:1-21; Mark 7:1-24</a:t>
            </a:r>
            <a:endParaRPr lang="en-US" dirty="0">
              <a:solidFill>
                <a:schemeClr val="tx1"/>
              </a:solidFill>
            </a:endParaRPr>
          </a:p>
        </p:txBody>
      </p:sp>
    </p:spTree>
    <p:extLst>
      <p:ext uri="{BB962C8B-B14F-4D97-AF65-F5344CB8AC3E}">
        <p14:creationId xmlns:p14="http://schemas.microsoft.com/office/powerpoint/2010/main" val="2667350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87928"/>
            <a:ext cx="8804324" cy="4475071"/>
          </a:xfrm>
        </p:spPr>
        <p:txBody>
          <a:bodyPr>
            <a:spAutoFit/>
          </a:bodyPr>
          <a:lstStyle/>
          <a:p>
            <a:pPr marL="0" indent="0">
              <a:buNone/>
            </a:pPr>
            <a:r>
              <a:rPr lang="en-US" sz="2800" b="1" dirty="0"/>
              <a:t>From last week’s study:</a:t>
            </a:r>
            <a:endParaRPr lang="en-US" sz="2800" dirty="0"/>
          </a:p>
          <a:p>
            <a:pPr marL="0" indent="0">
              <a:buNone/>
            </a:pPr>
            <a:r>
              <a:rPr lang="en-US" sz="3200" i="1" dirty="0"/>
              <a:t>“</a:t>
            </a:r>
            <a:r>
              <a:rPr lang="en-US" sz="3200" b="1" i="1" dirty="0"/>
              <a:t>Traditions</a:t>
            </a:r>
            <a:r>
              <a:rPr lang="en-US" sz="3200" i="1" dirty="0"/>
              <a:t>” – </a:t>
            </a:r>
            <a:r>
              <a:rPr lang="en-US" sz="2800" dirty="0"/>
              <a:t>a handing down.</a:t>
            </a:r>
          </a:p>
          <a:p>
            <a:pPr marL="0" indent="0">
              <a:buNone/>
            </a:pPr>
            <a:r>
              <a:rPr lang="en-US" sz="2800" dirty="0"/>
              <a:t>It can address something either positive or negative.</a:t>
            </a:r>
          </a:p>
          <a:p>
            <a:pPr marL="0" indent="0">
              <a:buNone/>
            </a:pPr>
            <a:r>
              <a:rPr lang="en-US" sz="2800" b="1" dirty="0"/>
              <a:t>Negative</a:t>
            </a:r>
            <a:r>
              <a:rPr lang="en-US" sz="2800" dirty="0"/>
              <a:t> uses: Colossians 2:8; Galatians 1:14, and these texts noted above.</a:t>
            </a:r>
          </a:p>
          <a:p>
            <a:pPr marL="0" indent="0">
              <a:buNone/>
            </a:pPr>
            <a:r>
              <a:rPr lang="en-US" sz="2800" dirty="0"/>
              <a:t>The danger lies in human traditions that they </a:t>
            </a:r>
            <a:r>
              <a:rPr lang="en-US" sz="2800" b="1" dirty="0"/>
              <a:t>neglect</a:t>
            </a:r>
            <a:r>
              <a:rPr lang="en-US" sz="2800" dirty="0"/>
              <a:t>, </a:t>
            </a:r>
            <a:r>
              <a:rPr lang="en-US" sz="2800" b="1" dirty="0"/>
              <a:t>set aside</a:t>
            </a:r>
            <a:r>
              <a:rPr lang="en-US" sz="2800" dirty="0"/>
              <a:t> and </a:t>
            </a:r>
            <a:r>
              <a:rPr lang="en-US" sz="2800" b="1" dirty="0"/>
              <a:t>invalidate</a:t>
            </a:r>
            <a:r>
              <a:rPr lang="en-US" sz="2800" dirty="0"/>
              <a:t> God’s word.</a:t>
            </a:r>
          </a:p>
          <a:p>
            <a:pPr marL="0" indent="0">
              <a:buNone/>
            </a:pPr>
            <a:r>
              <a:rPr lang="en-US" sz="2800" dirty="0"/>
              <a:t>The consequences are critical – </a:t>
            </a:r>
            <a:r>
              <a:rPr lang="en-US" sz="2800" i="1" dirty="0"/>
              <a:t>“</a:t>
            </a:r>
            <a:r>
              <a:rPr lang="en-US" sz="2800" b="1" i="1" dirty="0"/>
              <a:t>they shall be uprooted</a:t>
            </a:r>
            <a:r>
              <a:rPr lang="en-US" sz="2800" i="1" dirty="0"/>
              <a:t>,”</a:t>
            </a:r>
            <a:r>
              <a:rPr lang="en-US" sz="2800" b="1" i="1" dirty="0"/>
              <a:t> </a:t>
            </a:r>
            <a:r>
              <a:rPr lang="en-US" sz="2800" dirty="0"/>
              <a:t>and both will </a:t>
            </a:r>
            <a:r>
              <a:rPr lang="en-US" sz="2800" i="1" dirty="0"/>
              <a:t>“</a:t>
            </a:r>
            <a:r>
              <a:rPr lang="en-US" sz="2800" b="1" i="1" dirty="0"/>
              <a:t>fall into a pit</a:t>
            </a:r>
            <a:r>
              <a:rPr lang="en-US" sz="2800" i="1" dirty="0"/>
              <a:t>.”</a:t>
            </a:r>
            <a:endParaRPr lang="en-US" sz="2800" dirty="0"/>
          </a:p>
        </p:txBody>
      </p:sp>
      <p:sp>
        <p:nvSpPr>
          <p:cNvPr id="6" name="Title 1">
            <a:extLst>
              <a:ext uri="{FF2B5EF4-FFF2-40B4-BE49-F238E27FC236}">
                <a16:creationId xmlns:a16="http://schemas.microsoft.com/office/drawing/2014/main" id="{941E183E-3409-4F61-951D-7D2D488D2482}"/>
              </a:ext>
            </a:extLst>
          </p:cNvPr>
          <p:cNvSpPr>
            <a:spLocks noGrp="1"/>
          </p:cNvSpPr>
          <p:nvPr>
            <p:ph type="title"/>
          </p:nvPr>
        </p:nvSpPr>
        <p:spPr>
          <a:xfrm>
            <a:off x="238328" y="278374"/>
            <a:ext cx="8686800" cy="968535"/>
          </a:xfrm>
        </p:spPr>
        <p:txBody>
          <a:bodyPr wrap="square">
            <a:spAutoFit/>
          </a:bodyPr>
          <a:lstStyle/>
          <a:p>
            <a:r>
              <a:rPr lang="en-US" sz="3200" b="1" i="1" dirty="0">
                <a:solidFill>
                  <a:schemeClr val="tx1"/>
                </a:solidFill>
              </a:rPr>
              <a:t>Divine Commands versus Human Traditions</a:t>
            </a:r>
            <a:br>
              <a:rPr lang="en-US" dirty="0">
                <a:solidFill>
                  <a:schemeClr val="tx1"/>
                </a:solidFill>
              </a:rPr>
            </a:br>
            <a:r>
              <a:rPr lang="en-US" sz="2400" dirty="0">
                <a:solidFill>
                  <a:schemeClr val="tx1"/>
                </a:solidFill>
              </a:rPr>
              <a:t>Matthew 15:1-21; Mark 7:1-24</a:t>
            </a:r>
            <a:endParaRPr lang="en-US" dirty="0">
              <a:solidFill>
                <a:schemeClr val="tx1"/>
              </a:solidFill>
            </a:endParaRPr>
          </a:p>
        </p:txBody>
      </p:sp>
    </p:spTree>
    <p:extLst>
      <p:ext uri="{BB962C8B-B14F-4D97-AF65-F5344CB8AC3E}">
        <p14:creationId xmlns:p14="http://schemas.microsoft.com/office/powerpoint/2010/main" val="3978318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53768"/>
            <a:ext cx="8804324" cy="5447645"/>
          </a:xfrm>
        </p:spPr>
        <p:txBody>
          <a:bodyPr>
            <a:spAutoFit/>
          </a:bodyPr>
          <a:lstStyle/>
          <a:p>
            <a:pPr marL="0" indent="0">
              <a:buNone/>
            </a:pPr>
            <a:r>
              <a:rPr lang="en-US" sz="3000" b="1" dirty="0"/>
              <a:t>Positive</a:t>
            </a:r>
            <a:r>
              <a:rPr lang="en-US" sz="3000" dirty="0"/>
              <a:t> uses:</a:t>
            </a:r>
          </a:p>
          <a:p>
            <a:r>
              <a:rPr lang="en-US" sz="3000" i="1" dirty="0"/>
              <a:t>“Now I praise you because you remember me in everything and </a:t>
            </a:r>
            <a:r>
              <a:rPr lang="en-US" sz="3000" b="1" i="1" dirty="0"/>
              <a:t>hold firmly to the traditions, just as I delivered them to you</a:t>
            </a:r>
            <a:r>
              <a:rPr lang="en-US" sz="3000" i="1" dirty="0"/>
              <a:t>.”</a:t>
            </a:r>
            <a:r>
              <a:rPr lang="en-US" sz="3000" dirty="0"/>
              <a:t> (1 Corinthians 11:2)</a:t>
            </a:r>
          </a:p>
          <a:p>
            <a:r>
              <a:rPr lang="en-US" sz="3000" i="1" dirty="0"/>
              <a:t>“So then, brethren, </a:t>
            </a:r>
            <a:r>
              <a:rPr lang="en-US" sz="3000" b="1" i="1" dirty="0"/>
              <a:t>stand firm and hold to the traditions </a:t>
            </a:r>
            <a:r>
              <a:rPr lang="en-US" sz="3000" i="1" dirty="0"/>
              <a:t>which you were taught, whether by word of mouth or by letter from us.”</a:t>
            </a:r>
            <a:br>
              <a:rPr lang="en-US" sz="3000" i="1" dirty="0"/>
            </a:br>
            <a:r>
              <a:rPr lang="en-US" sz="3000" i="1" dirty="0"/>
              <a:t>(</a:t>
            </a:r>
            <a:r>
              <a:rPr lang="en-US" sz="3000" dirty="0"/>
              <a:t>2 Thessalonians 2:15; cf. 3:6)</a:t>
            </a:r>
          </a:p>
          <a:p>
            <a:pPr marL="0" indent="0">
              <a:buNone/>
            </a:pPr>
            <a:r>
              <a:rPr lang="en-US" sz="3000" dirty="0"/>
              <a:t>These are traditions from God communicated through the apostles by the Holy Spirit! (Philippians 3:16-17; 4:9)</a:t>
            </a:r>
          </a:p>
        </p:txBody>
      </p:sp>
      <p:sp>
        <p:nvSpPr>
          <p:cNvPr id="6" name="Title 1">
            <a:extLst>
              <a:ext uri="{FF2B5EF4-FFF2-40B4-BE49-F238E27FC236}">
                <a16:creationId xmlns:a16="http://schemas.microsoft.com/office/drawing/2014/main" id="{B9DA0D0F-1268-4479-8CB2-A3EDA29CD0AB}"/>
              </a:ext>
            </a:extLst>
          </p:cNvPr>
          <p:cNvSpPr>
            <a:spLocks noGrp="1"/>
          </p:cNvSpPr>
          <p:nvPr>
            <p:ph type="title"/>
          </p:nvPr>
        </p:nvSpPr>
        <p:spPr>
          <a:xfrm>
            <a:off x="238328" y="278374"/>
            <a:ext cx="8686800" cy="968535"/>
          </a:xfrm>
        </p:spPr>
        <p:txBody>
          <a:bodyPr wrap="square">
            <a:spAutoFit/>
          </a:bodyPr>
          <a:lstStyle/>
          <a:p>
            <a:r>
              <a:rPr lang="en-US" sz="3200" b="1" i="1" dirty="0">
                <a:solidFill>
                  <a:schemeClr val="tx1"/>
                </a:solidFill>
              </a:rPr>
              <a:t>Divine Commands versus Human Traditions</a:t>
            </a:r>
            <a:br>
              <a:rPr lang="en-US" dirty="0">
                <a:solidFill>
                  <a:schemeClr val="tx1"/>
                </a:solidFill>
              </a:rPr>
            </a:br>
            <a:r>
              <a:rPr lang="en-US" sz="2400" dirty="0">
                <a:solidFill>
                  <a:schemeClr val="tx1"/>
                </a:solidFill>
              </a:rPr>
              <a:t>Matthew 15:1-21; Mark 7:1-24</a:t>
            </a:r>
            <a:endParaRPr lang="en-US" dirty="0">
              <a:solidFill>
                <a:schemeClr val="tx1"/>
              </a:solidFill>
            </a:endParaRPr>
          </a:p>
        </p:txBody>
      </p:sp>
    </p:spTree>
    <p:extLst>
      <p:ext uri="{BB962C8B-B14F-4D97-AF65-F5344CB8AC3E}">
        <p14:creationId xmlns:p14="http://schemas.microsoft.com/office/powerpoint/2010/main" val="2374606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87928"/>
            <a:ext cx="8804324" cy="2997744"/>
          </a:xfrm>
        </p:spPr>
        <p:txBody>
          <a:bodyPr>
            <a:spAutoFit/>
          </a:bodyPr>
          <a:lstStyle/>
          <a:p>
            <a:pPr marL="0" indent="0">
              <a:buNone/>
            </a:pPr>
            <a:r>
              <a:rPr lang="en-US" sz="3200" i="1" dirty="0"/>
              <a:t>“</a:t>
            </a:r>
            <a:r>
              <a:rPr lang="en-US" sz="3200" b="1" i="1" dirty="0"/>
              <a:t>Traditions</a:t>
            </a:r>
            <a:r>
              <a:rPr lang="en-US" sz="3200" i="1" dirty="0"/>
              <a:t>” – </a:t>
            </a:r>
            <a:r>
              <a:rPr lang="en-US" sz="2800" b="1" dirty="0"/>
              <a:t>Positive</a:t>
            </a:r>
            <a:r>
              <a:rPr lang="en-US" sz="2800" dirty="0"/>
              <a:t> uses:</a:t>
            </a:r>
          </a:p>
          <a:p>
            <a:pPr marL="0" indent="0">
              <a:buNone/>
            </a:pPr>
            <a:r>
              <a:rPr lang="en-US" sz="2800" dirty="0"/>
              <a:t>These are traditions from God!</a:t>
            </a:r>
          </a:p>
          <a:p>
            <a:pPr marL="0" indent="0">
              <a:buNone/>
            </a:pPr>
            <a:r>
              <a:rPr lang="en-US" sz="2800" dirty="0"/>
              <a:t>Seeking “</a:t>
            </a:r>
            <a:r>
              <a:rPr lang="en-US" sz="2800" b="1" dirty="0"/>
              <a:t>non-traditional</a:t>
            </a:r>
            <a:r>
              <a:rPr lang="en-US" sz="2800" dirty="0"/>
              <a:t>” religion is unscriptural. </a:t>
            </a:r>
          </a:p>
          <a:p>
            <a:pPr marL="0" indent="0">
              <a:buNone/>
            </a:pPr>
            <a:r>
              <a:rPr lang="en-US" sz="2800" dirty="0"/>
              <a:t>Many unlearned Christians don’t understand the difference between human and divine traditions and want to throw out both.</a:t>
            </a:r>
          </a:p>
        </p:txBody>
      </p:sp>
      <p:sp>
        <p:nvSpPr>
          <p:cNvPr id="6" name="Title 1">
            <a:extLst>
              <a:ext uri="{FF2B5EF4-FFF2-40B4-BE49-F238E27FC236}">
                <a16:creationId xmlns:a16="http://schemas.microsoft.com/office/drawing/2014/main" id="{22C0251E-775E-4419-BF7C-001CC953145A}"/>
              </a:ext>
            </a:extLst>
          </p:cNvPr>
          <p:cNvSpPr>
            <a:spLocks noGrp="1"/>
          </p:cNvSpPr>
          <p:nvPr>
            <p:ph type="title"/>
          </p:nvPr>
        </p:nvSpPr>
        <p:spPr>
          <a:xfrm>
            <a:off x="238328" y="278374"/>
            <a:ext cx="8686800" cy="968535"/>
          </a:xfrm>
        </p:spPr>
        <p:txBody>
          <a:bodyPr wrap="square">
            <a:spAutoFit/>
          </a:bodyPr>
          <a:lstStyle/>
          <a:p>
            <a:r>
              <a:rPr lang="en-US" sz="3200" b="1" i="1" dirty="0">
                <a:solidFill>
                  <a:schemeClr val="tx1"/>
                </a:solidFill>
              </a:rPr>
              <a:t>Divine Commands versus Human Traditions</a:t>
            </a:r>
            <a:br>
              <a:rPr lang="en-US" dirty="0">
                <a:solidFill>
                  <a:schemeClr val="tx1"/>
                </a:solidFill>
              </a:rPr>
            </a:br>
            <a:r>
              <a:rPr lang="en-US" sz="2400" dirty="0">
                <a:solidFill>
                  <a:schemeClr val="tx1"/>
                </a:solidFill>
              </a:rPr>
              <a:t>Matthew 15:1-21; Mark 7:1-24</a:t>
            </a:r>
            <a:endParaRPr lang="en-US" dirty="0">
              <a:solidFill>
                <a:schemeClr val="tx1"/>
              </a:solidFill>
            </a:endParaRPr>
          </a:p>
        </p:txBody>
      </p:sp>
    </p:spTree>
    <p:extLst>
      <p:ext uri="{BB962C8B-B14F-4D97-AF65-F5344CB8AC3E}">
        <p14:creationId xmlns:p14="http://schemas.microsoft.com/office/powerpoint/2010/main" val="286649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87928"/>
            <a:ext cx="8804324" cy="3243965"/>
          </a:xfrm>
        </p:spPr>
        <p:txBody>
          <a:bodyPr>
            <a:spAutoFit/>
          </a:bodyPr>
          <a:lstStyle/>
          <a:p>
            <a:pPr marL="0" indent="0">
              <a:buNone/>
            </a:pPr>
            <a:r>
              <a:rPr lang="en-US" sz="3200" b="1" dirty="0"/>
              <a:t>What determines if a</a:t>
            </a:r>
            <a:r>
              <a:rPr lang="en-US" sz="3200" dirty="0"/>
              <a:t> “</a:t>
            </a:r>
            <a:r>
              <a:rPr lang="en-US" sz="3200" b="1" dirty="0"/>
              <a:t>tradition</a:t>
            </a:r>
            <a:r>
              <a:rPr lang="en-US" sz="3200" dirty="0"/>
              <a:t>” </a:t>
            </a:r>
            <a:r>
              <a:rPr lang="en-US" sz="3200" b="1" dirty="0"/>
              <a:t>is to be followed?</a:t>
            </a:r>
          </a:p>
          <a:p>
            <a:r>
              <a:rPr lang="en-US" sz="3200" dirty="0"/>
              <a:t>Simple question: who established the tradition?</a:t>
            </a:r>
          </a:p>
          <a:p>
            <a:r>
              <a:rPr lang="en-US" sz="3200" dirty="0"/>
              <a:t>God alone determines tradition to be followed. (Galatians 1:6-9)</a:t>
            </a:r>
          </a:p>
        </p:txBody>
      </p:sp>
      <p:sp>
        <p:nvSpPr>
          <p:cNvPr id="6" name="Title 1">
            <a:extLst>
              <a:ext uri="{FF2B5EF4-FFF2-40B4-BE49-F238E27FC236}">
                <a16:creationId xmlns:a16="http://schemas.microsoft.com/office/drawing/2014/main" id="{B0C82F5A-FFD3-41AF-94DD-5E570992372E}"/>
              </a:ext>
            </a:extLst>
          </p:cNvPr>
          <p:cNvSpPr>
            <a:spLocks noGrp="1"/>
          </p:cNvSpPr>
          <p:nvPr>
            <p:ph type="title"/>
          </p:nvPr>
        </p:nvSpPr>
        <p:spPr>
          <a:xfrm>
            <a:off x="238328" y="278374"/>
            <a:ext cx="8686800" cy="968535"/>
          </a:xfrm>
        </p:spPr>
        <p:txBody>
          <a:bodyPr wrap="square">
            <a:spAutoFit/>
          </a:bodyPr>
          <a:lstStyle/>
          <a:p>
            <a:r>
              <a:rPr lang="en-US" sz="3200" b="1" i="1" dirty="0">
                <a:solidFill>
                  <a:schemeClr val="tx1"/>
                </a:solidFill>
              </a:rPr>
              <a:t>Divine Commands versus Human Traditions</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224471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87928"/>
            <a:ext cx="8804324" cy="5262979"/>
          </a:xfrm>
        </p:spPr>
        <p:txBody>
          <a:bodyPr>
            <a:spAutoFit/>
          </a:bodyPr>
          <a:lstStyle/>
          <a:p>
            <a:pPr marL="0" indent="0">
              <a:spcBef>
                <a:spcPts val="0"/>
              </a:spcBef>
              <a:buNone/>
            </a:pPr>
            <a:r>
              <a:rPr lang="en-US" sz="2800" b="1" dirty="0"/>
              <a:t>Are we to be</a:t>
            </a:r>
            <a:r>
              <a:rPr lang="en-US" sz="2800" dirty="0"/>
              <a:t> “</a:t>
            </a:r>
            <a:r>
              <a:rPr lang="en-US" sz="2800" b="1" dirty="0"/>
              <a:t>non-traditionalists</a:t>
            </a:r>
            <a:r>
              <a:rPr lang="en-US" sz="2800" dirty="0"/>
              <a:t>”?</a:t>
            </a:r>
          </a:p>
          <a:p>
            <a:pPr>
              <a:spcBef>
                <a:spcPts val="0"/>
              </a:spcBef>
            </a:pPr>
            <a:r>
              <a:rPr lang="en-US" sz="2800" dirty="0"/>
              <a:t>There are traditions that are done for expediencies in keeping the commands of God: many insist these need to be changed.</a:t>
            </a:r>
          </a:p>
          <a:p>
            <a:pPr>
              <a:spcBef>
                <a:spcPts val="0"/>
              </a:spcBef>
            </a:pPr>
            <a:r>
              <a:rPr lang="en-US" sz="2800" dirty="0"/>
              <a:t>Proverbs 24:21-22, </a:t>
            </a:r>
            <a:r>
              <a:rPr lang="en-US" sz="2800" i="1" dirty="0"/>
              <a:t>“Do not associate with those who are </a:t>
            </a:r>
            <a:r>
              <a:rPr lang="en-US" sz="2800" b="1" i="1" dirty="0"/>
              <a:t>given to change</a:t>
            </a:r>
            <a:r>
              <a:rPr lang="en-US" sz="2800" i="1" dirty="0"/>
              <a:t>, for their calamity will rise suddenly, and who knows the ruin that comes from both of them?”</a:t>
            </a:r>
          </a:p>
          <a:p>
            <a:pPr>
              <a:spcBef>
                <a:spcPts val="0"/>
              </a:spcBef>
            </a:pPr>
            <a:r>
              <a:rPr lang="en-US" sz="2800" dirty="0"/>
              <a:t>What type of person is given to change? Would it not be the spiritually immature and the unstable? </a:t>
            </a:r>
            <a:br>
              <a:rPr lang="en-US" sz="2800" dirty="0"/>
            </a:br>
            <a:r>
              <a:rPr lang="en-US" sz="2800" dirty="0"/>
              <a:t>(Ephesians 4:14-15)</a:t>
            </a:r>
          </a:p>
          <a:p>
            <a:pPr>
              <a:spcBef>
                <a:spcPts val="0"/>
              </a:spcBef>
            </a:pPr>
            <a:r>
              <a:rPr lang="en-US" sz="2800" dirty="0"/>
              <a:t>Warnings of such people: 1 Timothy 6:3-5; cf. 1:3; Galatians 1:6-9</a:t>
            </a:r>
          </a:p>
        </p:txBody>
      </p:sp>
      <p:sp>
        <p:nvSpPr>
          <p:cNvPr id="6" name="Title 1">
            <a:extLst>
              <a:ext uri="{FF2B5EF4-FFF2-40B4-BE49-F238E27FC236}">
                <a16:creationId xmlns:a16="http://schemas.microsoft.com/office/drawing/2014/main" id="{D90B9B60-D8DD-41E3-BE9A-957BE2425475}"/>
              </a:ext>
            </a:extLst>
          </p:cNvPr>
          <p:cNvSpPr>
            <a:spLocks noGrp="1"/>
          </p:cNvSpPr>
          <p:nvPr>
            <p:ph type="title"/>
          </p:nvPr>
        </p:nvSpPr>
        <p:spPr>
          <a:xfrm>
            <a:off x="238328" y="278374"/>
            <a:ext cx="8686800" cy="968535"/>
          </a:xfrm>
        </p:spPr>
        <p:txBody>
          <a:bodyPr wrap="square">
            <a:spAutoFit/>
          </a:bodyPr>
          <a:lstStyle/>
          <a:p>
            <a:r>
              <a:rPr lang="en-US" sz="3200" b="1" i="1" dirty="0">
                <a:solidFill>
                  <a:schemeClr val="tx1"/>
                </a:solidFill>
              </a:rPr>
              <a:t>Divine Commands versus Human Traditions</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1345024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87928"/>
            <a:ext cx="8804324" cy="4659737"/>
          </a:xfrm>
        </p:spPr>
        <p:txBody>
          <a:bodyPr>
            <a:spAutoFit/>
          </a:bodyPr>
          <a:lstStyle/>
          <a:p>
            <a:pPr marL="0" indent="0">
              <a:buNone/>
            </a:pPr>
            <a:r>
              <a:rPr lang="en-US" sz="2800" b="1" dirty="0"/>
              <a:t>What determines if a</a:t>
            </a:r>
            <a:r>
              <a:rPr lang="en-US" sz="2800" dirty="0"/>
              <a:t> </a:t>
            </a:r>
            <a:r>
              <a:rPr lang="en-US" sz="2800" i="1" dirty="0"/>
              <a:t>“</a:t>
            </a:r>
            <a:r>
              <a:rPr lang="en-US" sz="2800" b="1" i="1" dirty="0"/>
              <a:t>tradition</a:t>
            </a:r>
            <a:r>
              <a:rPr lang="en-US" sz="2800" i="1" dirty="0"/>
              <a:t>”</a:t>
            </a:r>
            <a:r>
              <a:rPr lang="en-US" sz="2800" dirty="0"/>
              <a:t> </a:t>
            </a:r>
            <a:r>
              <a:rPr lang="en-US" sz="2800" b="1" dirty="0"/>
              <a:t>is to be followed?</a:t>
            </a:r>
          </a:p>
          <a:p>
            <a:pPr marL="0" indent="0">
              <a:buNone/>
            </a:pPr>
            <a:r>
              <a:rPr lang="en-US" sz="2800" dirty="0"/>
              <a:t>Understanding </a:t>
            </a:r>
            <a:r>
              <a:rPr lang="en-US" sz="2800" i="1" dirty="0"/>
              <a:t>“</a:t>
            </a:r>
            <a:r>
              <a:rPr lang="en-US" sz="2800" b="1" i="1" dirty="0"/>
              <a:t>ancient paths</a:t>
            </a:r>
            <a:r>
              <a:rPr lang="en-US" sz="2800" i="1" dirty="0"/>
              <a:t>”</a:t>
            </a:r>
            <a:r>
              <a:rPr lang="en-US" sz="2800" dirty="0"/>
              <a:t>:</a:t>
            </a:r>
          </a:p>
          <a:p>
            <a:r>
              <a:rPr lang="en-US" sz="2800" dirty="0"/>
              <a:t>Jeremiah 6:16, </a:t>
            </a:r>
            <a:r>
              <a:rPr lang="en-US" sz="2800" i="1" dirty="0"/>
              <a:t>“Stand by the ways and </a:t>
            </a:r>
            <a:r>
              <a:rPr lang="en-US" sz="2800" b="1" i="1" dirty="0"/>
              <a:t>see and ask for the ancient paths</a:t>
            </a:r>
            <a:r>
              <a:rPr lang="en-US" sz="2800" i="1" dirty="0"/>
              <a:t>, where the good way is, and walk in it; and you will find rest for your souls.”</a:t>
            </a:r>
          </a:p>
          <a:p>
            <a:pPr marL="0" indent="0">
              <a:buNone/>
            </a:pPr>
            <a:r>
              <a:rPr lang="en-US" sz="2800" i="1" dirty="0"/>
              <a:t>“</a:t>
            </a:r>
            <a:r>
              <a:rPr lang="en-US" sz="2800" b="1" i="1" dirty="0"/>
              <a:t>Ancient</a:t>
            </a:r>
            <a:r>
              <a:rPr lang="en-US" sz="2800" i="1" dirty="0"/>
              <a:t>”</a:t>
            </a:r>
            <a:r>
              <a:rPr lang="en-US" sz="2800" dirty="0"/>
              <a:t> means “</a:t>
            </a:r>
            <a:r>
              <a:rPr lang="en-US" sz="2800" b="1" dirty="0"/>
              <a:t>everlasting, evermore, perpetual</a:t>
            </a:r>
            <a:r>
              <a:rPr lang="en-US" sz="2800" dirty="0"/>
              <a:t>” </a:t>
            </a:r>
            <a:r>
              <a:rPr lang="en-US" dirty="0"/>
              <a:t>(Thayer)</a:t>
            </a:r>
            <a:r>
              <a:rPr lang="en-US" sz="2800" dirty="0"/>
              <a:t> and speaks of divine traditions that continue to be binding … as opposed to our idea of outdated or outmoded. Used extensively in the Pentateuch to describe God’s Law.</a:t>
            </a:r>
            <a:endParaRPr lang="en-US" dirty="0"/>
          </a:p>
        </p:txBody>
      </p:sp>
      <p:sp>
        <p:nvSpPr>
          <p:cNvPr id="6" name="Title 1">
            <a:extLst>
              <a:ext uri="{FF2B5EF4-FFF2-40B4-BE49-F238E27FC236}">
                <a16:creationId xmlns:a16="http://schemas.microsoft.com/office/drawing/2014/main" id="{39E8C788-C309-4254-86DF-21D436FF4752}"/>
              </a:ext>
            </a:extLst>
          </p:cNvPr>
          <p:cNvSpPr>
            <a:spLocks noGrp="1"/>
          </p:cNvSpPr>
          <p:nvPr>
            <p:ph type="title"/>
          </p:nvPr>
        </p:nvSpPr>
        <p:spPr>
          <a:xfrm>
            <a:off x="238328" y="278374"/>
            <a:ext cx="8686800" cy="968535"/>
          </a:xfrm>
        </p:spPr>
        <p:txBody>
          <a:bodyPr wrap="square">
            <a:spAutoFit/>
          </a:bodyPr>
          <a:lstStyle/>
          <a:p>
            <a:r>
              <a:rPr lang="en-US" sz="3200" b="1" i="1" dirty="0">
                <a:solidFill>
                  <a:schemeClr val="tx1"/>
                </a:solidFill>
              </a:rPr>
              <a:t>Divine Commands versus Human Traditions</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1777025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3134</TotalTime>
  <Words>1005</Words>
  <Application>Microsoft Office PowerPoint</Application>
  <PresentationFormat>On-screen Show (4:3)</PresentationFormat>
  <Paragraphs>90</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Courier New</vt:lpstr>
      <vt:lpstr>Palatino Linotype</vt:lpstr>
      <vt:lpstr>Company background presentation</vt:lpstr>
      <vt:lpstr>The Life of Jesus Christ Lesson 11 – In Galilee And Beyond</vt:lpstr>
      <vt:lpstr>Divine Commands versus Human Traditions Matthew 15:1-21; Mark 7:1-24</vt:lpstr>
      <vt:lpstr>Divine Commands versus Human Traditions Matthew 15:1-21; Mark 7:1-24</vt:lpstr>
      <vt:lpstr>Divine Commands versus Human Traditions Matthew 15:1-21; Mark 7:1-24</vt:lpstr>
      <vt:lpstr>Divine Commands versus Human Traditions Matthew 15:1-21; Mark 7:1-24</vt:lpstr>
      <vt:lpstr>Divine Commands versus Human Traditions Matthew 15:1-21; Mark 7:1-24</vt:lpstr>
      <vt:lpstr>Divine Commands versus Human Traditions Matthew 15:1-21</vt:lpstr>
      <vt:lpstr>Divine Commands versus Human Traditions Matthew 15:1-21</vt:lpstr>
      <vt:lpstr>Divine Commands versus Human Traditions Matthew 15:1-21</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(Format)</dc:title>
  <dc:creator>Chris Simmons</dc:creator>
  <cp:lastModifiedBy>Richard Lidh</cp:lastModifiedBy>
  <cp:revision>11</cp:revision>
  <cp:lastPrinted>2020-04-09T03:57:38Z</cp:lastPrinted>
  <dcterms:created xsi:type="dcterms:W3CDTF">2011-11-13T00:33:04Z</dcterms:created>
  <dcterms:modified xsi:type="dcterms:W3CDTF">2020-04-09T03:57:43Z</dcterms:modified>
</cp:coreProperties>
</file>